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3"/>
  </p:notesMasterIdLst>
  <p:sldIdLst>
    <p:sldId id="288" r:id="rId5"/>
    <p:sldId id="289" r:id="rId6"/>
    <p:sldId id="256" r:id="rId7"/>
    <p:sldId id="285" r:id="rId8"/>
    <p:sldId id="275" r:id="rId9"/>
    <p:sldId id="271" r:id="rId10"/>
    <p:sldId id="277" r:id="rId11"/>
    <p:sldId id="283" r:id="rId12"/>
    <p:sldId id="294" r:id="rId13"/>
    <p:sldId id="295" r:id="rId14"/>
    <p:sldId id="258" r:id="rId15"/>
    <p:sldId id="279" r:id="rId16"/>
    <p:sldId id="284" r:id="rId17"/>
    <p:sldId id="302" r:id="rId18"/>
    <p:sldId id="280" r:id="rId19"/>
    <p:sldId id="273" r:id="rId20"/>
    <p:sldId id="262" r:id="rId21"/>
    <p:sldId id="297" r:id="rId22"/>
    <p:sldId id="299" r:id="rId23"/>
    <p:sldId id="298" r:id="rId24"/>
    <p:sldId id="292" r:id="rId25"/>
    <p:sldId id="263" r:id="rId26"/>
    <p:sldId id="301" r:id="rId27"/>
    <p:sldId id="278" r:id="rId28"/>
    <p:sldId id="270" r:id="rId29"/>
    <p:sldId id="281" r:id="rId30"/>
    <p:sldId id="290" r:id="rId31"/>
    <p:sldId id="296" r:id="rId32"/>
  </p:sldIdLst>
  <p:sldSz cx="18288000" cy="10287000"/>
  <p:notesSz cx="6858000" cy="9144000"/>
  <p:embeddedFontLst>
    <p:embeddedFont>
      <p:font typeface="Arial Black" panose="020B0A04020102020204" pitchFamily="34" charset="0"/>
      <p:bold r:id="rId34"/>
    </p:embeddedFont>
    <p:embeddedFont>
      <p:font typeface="Arial Narrow" panose="020B0606020202030204" pitchFamily="34" charset="0"/>
      <p:regular r:id="rId35"/>
      <p:bold r:id="rId36"/>
      <p:italic r:id="rId37"/>
      <p:boldItalic r:id="rId38"/>
    </p:embeddedFont>
    <p:embeddedFont>
      <p:font typeface="Arial Rounded MT Bold" panose="020F0704030504030204" pitchFamily="34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Helvetica" panose="020B0604020202020204" pitchFamily="34" charset="0"/>
      <p:regular r:id="rId44"/>
      <p:bold r:id="rId45"/>
      <p:italic r:id="rId46"/>
      <p:boldItalic r:id="rId47"/>
    </p:embeddedFont>
    <p:embeddedFont>
      <p:font typeface="Montserrat" panose="020B0604020202020204" charset="0"/>
      <p:regular r:id="rId48"/>
      <p:bold r:id="rId49"/>
    </p:embeddedFont>
    <p:embeddedFont>
      <p:font typeface="Montserrat Light" panose="020B060402020202020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entm" initials="MA" lastIdx="1" clrIdx="0">
    <p:extLst>
      <p:ext uri="{19B8F6BF-5375-455C-9EA6-DF929625EA0E}">
        <p15:presenceInfo xmlns:p15="http://schemas.microsoft.com/office/powerpoint/2012/main" userId="arentm" providerId="None"/>
      </p:ext>
    </p:extLst>
  </p:cmAuthor>
  <p:cmAuthor id="2" name="Brenda Whiteside" initials="BW" lastIdx="5" clrIdx="1">
    <p:extLst>
      <p:ext uri="{19B8F6BF-5375-455C-9EA6-DF929625EA0E}">
        <p15:presenceInfo xmlns:p15="http://schemas.microsoft.com/office/powerpoint/2012/main" userId="Brenda Whiteside" providerId="None"/>
      </p:ext>
    </p:extLst>
  </p:cmAuthor>
  <p:cmAuthor id="3" name="Margaret Arent" initials="MA" lastIdx="25" clrIdx="2">
    <p:extLst>
      <p:ext uri="{19B8F6BF-5375-455C-9EA6-DF929625EA0E}">
        <p15:presenceInfo xmlns:p15="http://schemas.microsoft.com/office/powerpoint/2012/main" userId="Margaret Arent" providerId="None"/>
      </p:ext>
    </p:extLst>
  </p:cmAuthor>
  <p:cmAuthor id="4" name="Guelph Humber Admin" initials="GHA" lastIdx="2" clrIdx="3">
    <p:extLst>
      <p:ext uri="{19B8F6BF-5375-455C-9EA6-DF929625EA0E}">
        <p15:presenceInfo xmlns:p15="http://schemas.microsoft.com/office/powerpoint/2012/main" userId="Guelph Humber Admin" providerId="None"/>
      </p:ext>
    </p:extLst>
  </p:cmAuthor>
  <p:cmAuthor id="5" name="media" initials="m" lastIdx="1" clrIdx="4">
    <p:extLst>
      <p:ext uri="{19B8F6BF-5375-455C-9EA6-DF929625EA0E}">
        <p15:presenceInfo xmlns:p15="http://schemas.microsoft.com/office/powerpoint/2012/main" userId="med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707"/>
    <a:srgbClr val="E20808"/>
    <a:srgbClr val="000033"/>
    <a:srgbClr val="C20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22" autoAdjust="0"/>
  </p:normalViewPr>
  <p:slideViewPr>
    <p:cSldViewPr>
      <p:cViewPr varScale="1">
        <p:scale>
          <a:sx n="48" d="100"/>
          <a:sy n="48" d="100"/>
        </p:scale>
        <p:origin x="5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8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BECCA-8EFE-4950-89C8-D3F7C528C0A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971A-B362-41AE-BC3B-AAC907EF9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3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0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5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4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48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5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07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58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35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57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40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43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098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6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5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6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George or 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57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3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48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62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71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brenda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26971A-B362-41AE-BC3B-AAC907EF9D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4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umber.ca/updates/student-services-updat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umber.ca/student-life/testing-services/services-faculty/electronic-test-submission" TargetMode="External"/><Relationship Id="rId4" Type="http://schemas.openxmlformats.org/officeDocument/2006/relationships/hyperlink" Target="https://canada.registerblast.com/humbernorth/Exam/Lis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uelphhumber.ca/academic-services/accessible-learning-services" TargetMode="Externa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y.guelphhumber.ca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polygon&#10;&#10;Description automatically generated">
            <a:extLst>
              <a:ext uri="{FF2B5EF4-FFF2-40B4-BE49-F238E27FC236}">
                <a16:creationId xmlns:a16="http://schemas.microsoft.com/office/drawing/2014/main" id="{FDD02B90-9DE1-4844-93E8-7C8421823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6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61475" y="-264022"/>
            <a:ext cx="7676676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8200" y="2410145"/>
            <a:ext cx="6170734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 err="1">
                <a:solidFill>
                  <a:srgbClr val="F9FFFF"/>
                </a:solidFill>
                <a:latin typeface="Arial Black" panose="020B0A04020102020204" pitchFamily="34" charset="0"/>
              </a:rPr>
              <a:t>HyFlex</a:t>
            </a: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 Delivery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7997194" y="1297122"/>
            <a:ext cx="9451519" cy="9494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students more options, we are introducing the </a:t>
            </a: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HyFlex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 of delivery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HyFlex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instructor teaches in the classroom to an in-person audience and their lesson is simultaneously streamed to students attending remotely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other words, students can either register for in-person or remote attendance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HyFlex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being adopted in selected courses where instructor has consented 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be providing </a:t>
            </a: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HyFlex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instructors with tech support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Work-study students will also be available to lend assistance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12C8B-3277-484F-BB21-7B1C23178A44}"/>
              </a:ext>
            </a:extLst>
          </p:cNvPr>
          <p:cNvSpPr txBox="1"/>
          <p:nvPr/>
        </p:nvSpPr>
        <p:spPr>
          <a:xfrm>
            <a:off x="7824192" y="462593"/>
            <a:ext cx="913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A New Model for GH</a:t>
            </a:r>
          </a:p>
        </p:txBody>
      </p:sp>
    </p:spTree>
    <p:extLst>
      <p:ext uri="{BB962C8B-B14F-4D97-AF65-F5344CB8AC3E}">
        <p14:creationId xmlns:p14="http://schemas.microsoft.com/office/powerpoint/2010/main" val="6472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5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6697" y="2333789"/>
            <a:ext cx="6170734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Alternate-Remote Delivery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82443" y="872725"/>
            <a:ext cx="9488859" cy="128692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endParaRPr lang="en-US" sz="3200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marL="571500" indent="-5715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students with additional options, we will continue running some of our course using alternate/remote delivery </a:t>
            </a:r>
          </a:p>
          <a:p>
            <a:pPr marL="571500" indent="-5715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1-1 Consultations will still be available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EdTech Blog with practical tips on effective use of technology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 for instructors  on teaching remotely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Tools through Open Learning</a:t>
            </a:r>
          </a:p>
          <a:p>
            <a:pPr marL="571500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179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200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200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48600" y="495300"/>
            <a:ext cx="5867400" cy="57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Supporting Faculty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5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6697" y="2333789"/>
            <a:ext cx="6170734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Student Support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82443" y="495300"/>
            <a:ext cx="9488859" cy="11422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Programs that Support and Engage</a:t>
            </a: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marL="457200" indent="-4572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Kick Start Sessions in Summer</a:t>
            </a: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Week using on-line modules and teams</a:t>
            </a:r>
          </a:p>
          <a:p>
            <a:pPr marL="457200" indent="-4572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Year Experience – split into 24 groups and offered through full year</a:t>
            </a:r>
          </a:p>
          <a:p>
            <a:pPr marL="457200" indent="-4572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Swoop into Success Month</a:t>
            </a:r>
          </a:p>
          <a:p>
            <a:pPr marL="457200" indent="-4572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Academic Advising</a:t>
            </a:r>
          </a:p>
          <a:p>
            <a:pPr marL="457200" indent="-457200" algn="l">
              <a:lnSpc>
                <a:spcPts val="4680"/>
              </a:lnSpc>
              <a:buFont typeface="Arial" panose="020B0604020202020204" pitchFamily="34" charset="0"/>
              <a:buChar char="•"/>
            </a:pPr>
            <a:endParaRPr lang="en-US" sz="3200" spc="179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Personal Supports</a:t>
            </a:r>
          </a:p>
          <a:p>
            <a:pPr marL="457200" indent="-4572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to face appointments</a:t>
            </a:r>
          </a:p>
          <a:p>
            <a:pPr marL="457200" indent="-4572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 counselling</a:t>
            </a:r>
          </a:p>
          <a:p>
            <a:pPr>
              <a:lnSpc>
                <a:spcPts val="468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Details found at: https://humber.ca/updates/student-services-update</a:t>
            </a:r>
            <a:endParaRPr lang="en-US" sz="3200" b="1" spc="179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5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6697" y="2333789"/>
            <a:ext cx="6170734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Celebrating Diversity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82444" y="545475"/>
            <a:ext cx="8248156" cy="7785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Student Accessibility Services</a:t>
            </a:r>
          </a:p>
          <a:p>
            <a:pPr marL="457200" indent="-4572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</a:p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Principles of Belonging Module</a:t>
            </a:r>
          </a:p>
          <a:p>
            <a:pPr marL="571500" indent="-5715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Programming </a:t>
            </a:r>
          </a:p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Credit Courses</a:t>
            </a:r>
          </a:p>
          <a:p>
            <a:pPr marL="571500" indent="-5715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Elective course on diversity and human rights recently introduced </a:t>
            </a:r>
          </a:p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Development</a:t>
            </a:r>
          </a:p>
          <a:p>
            <a:pPr marL="571500" indent="-5715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 for sessions over fall and winter</a:t>
            </a:r>
          </a:p>
          <a:p>
            <a:pPr algn="l">
              <a:lnSpc>
                <a:spcPts val="4680"/>
              </a:lnSpc>
            </a:pPr>
            <a:endParaRPr lang="en-US" sz="2400" b="1" spc="179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0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5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6697" y="2333789"/>
            <a:ext cx="6170734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Indigenizing the Curriculum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82444" y="545475"/>
            <a:ext cx="8248156" cy="89912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planning a systematic review of our curriculum with a view to exploring ways in which we can add Indigenous content to our offerings</a:t>
            </a:r>
          </a:p>
          <a:p>
            <a:pPr marL="457200" indent="-4572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preparation for that review, we have sent a survey to instructors to determine the current coverage of Indigenous topics in courses as well as barriers/opportunities </a:t>
            </a:r>
          </a:p>
          <a:p>
            <a:pPr marL="457200" indent="-457200" algn="l">
              <a:lnSpc>
                <a:spcPts val="4680"/>
              </a:lnSpc>
              <a:buFont typeface="Arial" panose="020B0604020202020204" pitchFamily="34" charset="0"/>
              <a:buChar char="•"/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survey can be completed until September 15</a:t>
            </a:r>
          </a:p>
          <a:p>
            <a:pPr algn="l">
              <a:lnSpc>
                <a:spcPts val="4680"/>
              </a:lnSpc>
            </a:pPr>
            <a:r>
              <a:rPr lang="en-US" sz="3200" spc="179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>
              <a:lnSpc>
                <a:spcPts val="4680"/>
              </a:lnSpc>
            </a:pPr>
            <a:endParaRPr lang="en-US" sz="2400" b="1" spc="179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  <a:p>
            <a:pPr algn="l">
              <a:lnSpc>
                <a:spcPts val="4680"/>
              </a:lnSpc>
            </a:pPr>
            <a:endParaRPr lang="en-US" sz="3600" b="1" spc="179" dirty="0">
              <a:solidFill>
                <a:srgbClr val="000033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5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6697" y="2333789"/>
            <a:ext cx="6170734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Student Enrichment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82444" y="482749"/>
            <a:ext cx="8171956" cy="55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Leveraging All Opportunities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7610460" y="1105298"/>
            <a:ext cx="9077340" cy="413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Practicums and Field Placements transitioning back to normal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expect students to have more in-person placements 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there will likely still be remote work placements</a:t>
            </a:r>
          </a:p>
        </p:txBody>
      </p:sp>
    </p:spTree>
    <p:extLst>
      <p:ext uri="{BB962C8B-B14F-4D97-AF65-F5344CB8AC3E}">
        <p14:creationId xmlns:p14="http://schemas.microsoft.com/office/powerpoint/2010/main" val="37860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721" y="9585710"/>
            <a:ext cx="19717259" cy="1156467"/>
            <a:chOff x="0" y="0"/>
            <a:chExt cx="26289679" cy="154195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6289679" cy="1541956"/>
            </a:xfrm>
            <a:prstGeom prst="rect">
              <a:avLst/>
            </a:prstGeom>
            <a:solidFill>
              <a:srgbClr val="1867B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668156" y="206375"/>
              <a:ext cx="15142539" cy="35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spc="128">
                  <a:solidFill>
                    <a:srgbClr val="FFE3DE"/>
                  </a:solidFill>
                  <a:latin typeface="Montserrat Light"/>
                </a:rPr>
                <a:t>Kip Huxton Architects 2020</a:t>
              </a:r>
            </a:p>
          </p:txBody>
        </p:sp>
      </p:grpSp>
      <p:sp>
        <p:nvSpPr>
          <p:cNvPr id="5" name="AutoShape 5"/>
          <p:cNvSpPr/>
          <p:nvPr/>
        </p:nvSpPr>
        <p:spPr>
          <a:xfrm>
            <a:off x="9471419" y="3523998"/>
            <a:ext cx="8816581" cy="8229600"/>
          </a:xfrm>
          <a:prstGeom prst="rect">
            <a:avLst/>
          </a:prstGeom>
          <a:solidFill>
            <a:srgbClr val="C20430"/>
          </a:solidFill>
        </p:spPr>
      </p:sp>
      <p:sp>
        <p:nvSpPr>
          <p:cNvPr id="8" name="AutoShape 8"/>
          <p:cNvSpPr/>
          <p:nvPr/>
        </p:nvSpPr>
        <p:spPr>
          <a:xfrm>
            <a:off x="-598721" y="9585710"/>
            <a:ext cx="19717259" cy="1156467"/>
          </a:xfrm>
          <a:prstGeom prst="rect">
            <a:avLst/>
          </a:prstGeom>
          <a:solidFill>
            <a:srgbClr val="000033"/>
          </a:solidFill>
        </p:spPr>
      </p:sp>
      <p:sp>
        <p:nvSpPr>
          <p:cNvPr id="9" name="TextBox 9"/>
          <p:cNvSpPr txBox="1"/>
          <p:nvPr/>
        </p:nvSpPr>
        <p:spPr>
          <a:xfrm>
            <a:off x="2612054" y="1198779"/>
            <a:ext cx="13999546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spc="224" dirty="0">
                <a:solidFill>
                  <a:srgbClr val="232249"/>
                </a:solidFill>
                <a:latin typeface="Arial Black" panose="020B0A04020102020204" pitchFamily="34" charset="0"/>
              </a:rPr>
              <a:t>Internationalization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50963" y="7970432"/>
            <a:ext cx="3881608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18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18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Visiting Professors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pc="18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Abroad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05038" y="7250272"/>
            <a:ext cx="5573458" cy="3975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4000" spc="420" dirty="0">
                <a:solidFill>
                  <a:srgbClr val="000033"/>
                </a:solidFill>
                <a:latin typeface="Arial Rounded MT Bold" panose="020F0704030504030204" pitchFamily="34" charset="0"/>
              </a:rPr>
              <a:t>Up to now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419685" y="7253555"/>
            <a:ext cx="4916981" cy="1633134"/>
            <a:chOff x="1540039" y="1232774"/>
            <a:chExt cx="6555975" cy="2177514"/>
          </a:xfrm>
        </p:grpSpPr>
        <p:sp>
          <p:nvSpPr>
            <p:cNvPr id="13" name="TextBox 13"/>
            <p:cNvSpPr txBox="1"/>
            <p:nvPr/>
          </p:nvSpPr>
          <p:spPr>
            <a:xfrm>
              <a:off x="1877748" y="2418563"/>
              <a:ext cx="5880558" cy="991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0"/>
                </a:lnSpc>
              </a:pPr>
              <a:r>
                <a:rPr lang="en-US" sz="2800" spc="18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recruitment strategy for international enrolment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540039" y="1232774"/>
              <a:ext cx="6555975" cy="536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4000" spc="420" dirty="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NEW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/>
          <a:srcRect t="15822" b="15822"/>
          <a:stretch>
            <a:fillRect/>
          </a:stretch>
        </p:blipFill>
        <p:spPr>
          <a:xfrm>
            <a:off x="-58730" y="2927831"/>
            <a:ext cx="9530148" cy="366428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t="8424" b="8424"/>
          <a:stretch>
            <a:fillRect/>
          </a:stretch>
        </p:blipFill>
        <p:spPr>
          <a:xfrm>
            <a:off x="9471418" y="2927832"/>
            <a:ext cx="8813516" cy="366428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17067"/>
            <a:ext cx="3372109" cy="20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97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721" y="9585710"/>
            <a:ext cx="19717259" cy="1156467"/>
            <a:chOff x="0" y="0"/>
            <a:chExt cx="26289679" cy="154195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6289679" cy="1541956"/>
            </a:xfrm>
            <a:prstGeom prst="rect">
              <a:avLst/>
            </a:prstGeom>
            <a:solidFill>
              <a:srgbClr val="C2043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668156" y="206375"/>
              <a:ext cx="15142539" cy="35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48400" y="3258139"/>
            <a:ext cx="11776004" cy="7048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Process Completed: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&amp; Communication Studies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Administration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Visits Completed, Recommendations Being Implemented</a:t>
            </a: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Childhood Studies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Social Services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Self-Study Completed, Site-Visits Expected Fall 2021: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Studies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Kinesiology</a:t>
            </a:r>
          </a:p>
          <a:p>
            <a:pPr marL="342900" indent="-342900" algn="l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28700" y="3890963"/>
            <a:ext cx="6586891" cy="2394159"/>
            <a:chOff x="0" y="57150"/>
            <a:chExt cx="8782522" cy="3192212"/>
          </a:xfrm>
        </p:grpSpPr>
        <p:sp>
          <p:nvSpPr>
            <p:cNvPr id="7" name="TextBox 7"/>
            <p:cNvSpPr txBox="1"/>
            <p:nvPr/>
          </p:nvSpPr>
          <p:spPr>
            <a:xfrm>
              <a:off x="0" y="57150"/>
              <a:ext cx="8508459" cy="1190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20"/>
                </a:lnSpc>
              </a:pPr>
              <a:r>
                <a:rPr lang="en-US" sz="6200" spc="124" dirty="0">
                  <a:solidFill>
                    <a:srgbClr val="000033"/>
                  </a:solidFill>
                  <a:latin typeface="Arial Black" panose="020B0A04020102020204" pitchFamily="34" charset="0"/>
                </a:rPr>
                <a:t>IQAP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708341"/>
              <a:ext cx="8782522" cy="1541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80"/>
                </a:lnSpc>
              </a:pPr>
              <a:r>
                <a:rPr lang="en-US" sz="3600" b="1" spc="179" dirty="0">
                  <a:solidFill>
                    <a:srgbClr val="C20430"/>
                  </a:solidFill>
                  <a:latin typeface="Arial Rounded MT Bold" panose="020F0704030504030204" pitchFamily="34" charset="0"/>
                </a:rPr>
                <a:t>Institutional Quality Assurance Process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-590550" y="-1219200"/>
            <a:ext cx="19469100" cy="4305300"/>
          </a:xfrm>
          <a:prstGeom prst="rect">
            <a:avLst/>
          </a:prstGeom>
          <a:solidFill>
            <a:srgbClr val="000033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 t="7081" b="57020"/>
          <a:stretch>
            <a:fillRect/>
          </a:stretch>
        </p:blipFill>
        <p:spPr>
          <a:xfrm>
            <a:off x="-891769" y="-1981200"/>
            <a:ext cx="20071538" cy="4800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7633998"/>
            <a:ext cx="3252854" cy="1951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5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1000" y="2226734"/>
            <a:ext cx="65532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54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NEW Accommodation Test/Exam Coordination Process</a:t>
            </a:r>
          </a:p>
          <a:p>
            <a:pPr algn="l">
              <a:lnSpc>
                <a:spcPts val="6820"/>
              </a:lnSpc>
            </a:pPr>
            <a:endParaRPr lang="en-US" sz="6200" spc="124" dirty="0">
              <a:solidFill>
                <a:srgbClr val="F9FF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82444" y="482749"/>
            <a:ext cx="8171956" cy="55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Process Improvements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7610460" y="1105298"/>
            <a:ext cx="907734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Fall 2021, </a:t>
            </a: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UofGH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will work directly with instructors to coordinate testing accommodations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B322704D-99CA-4746-9272-25842277E395}"/>
              </a:ext>
            </a:extLst>
          </p:cNvPr>
          <p:cNvSpPr txBox="1"/>
          <p:nvPr/>
        </p:nvSpPr>
        <p:spPr>
          <a:xfrm>
            <a:off x="7982444" y="2872647"/>
            <a:ext cx="8171956" cy="55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What This Means: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E4DB414-F8AD-416B-AE13-EC2426BAFF2A}"/>
              </a:ext>
            </a:extLst>
          </p:cNvPr>
          <p:cNvSpPr txBox="1"/>
          <p:nvPr/>
        </p:nvSpPr>
        <p:spPr>
          <a:xfrm>
            <a:off x="7610460" y="3543300"/>
            <a:ext cx="9077340" cy="5878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 and students will no longer need to contact the Faculty Support Officers for the coordination of tests/exams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 will work with students to determine if testing can be completed online within </a:t>
            </a: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CourseLink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/D2L or must be written in person at Testing Services (LRC2141)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must notify instructor </a:t>
            </a: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weeks via email 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advance of test/exam if they wish to use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35002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5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1000" y="2226734"/>
            <a:ext cx="65532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54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NEW Accommodation Test/Exam Coordination Process</a:t>
            </a:r>
          </a:p>
          <a:p>
            <a:pPr algn="l">
              <a:lnSpc>
                <a:spcPts val="6820"/>
              </a:lnSpc>
            </a:pPr>
            <a:endParaRPr lang="en-US" sz="6200" spc="124" dirty="0">
              <a:solidFill>
                <a:srgbClr val="F9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B322704D-99CA-4746-9272-25842277E395}"/>
              </a:ext>
            </a:extLst>
          </p:cNvPr>
          <p:cNvSpPr txBox="1"/>
          <p:nvPr/>
        </p:nvSpPr>
        <p:spPr>
          <a:xfrm>
            <a:off x="7982444" y="571500"/>
            <a:ext cx="8171956" cy="55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What This Means: (continued…)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9E4DB414-F8AD-416B-AE13-EC2426BAFF2A}"/>
              </a:ext>
            </a:extLst>
          </p:cNvPr>
          <p:cNvSpPr txBox="1"/>
          <p:nvPr/>
        </p:nvSpPr>
        <p:spPr>
          <a:xfrm>
            <a:off x="7610460" y="1546503"/>
            <a:ext cx="9077340" cy="6832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tests/exams can be written within </a:t>
            </a: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CourseLink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/D2L, depending on student’s accommodations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accommodations require for student to write at Testing Services (i.e. private room, special equipment/software, etc.):</a:t>
            </a:r>
          </a:p>
          <a:p>
            <a:pPr marL="1485900" lvl="2" indent="-5715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must book test/exam online via 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Testing Services </a:t>
            </a: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RegisterBlast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Scheduling System </a:t>
            </a: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85900" lvl="2" indent="-571500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must submit test/exam via 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Online Test Submission Tool</a:t>
            </a: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BC1AED1-3231-494C-B608-FD92FC0562C2}"/>
              </a:ext>
            </a:extLst>
          </p:cNvPr>
          <p:cNvSpPr txBox="1"/>
          <p:nvPr/>
        </p:nvSpPr>
        <p:spPr>
          <a:xfrm>
            <a:off x="7741653" y="8121015"/>
            <a:ext cx="907734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Instructors must register for submission tool before test/exam can be submitted </a:t>
            </a:r>
          </a:p>
        </p:txBody>
      </p:sp>
    </p:spTree>
    <p:extLst>
      <p:ext uri="{BB962C8B-B14F-4D97-AF65-F5344CB8AC3E}">
        <p14:creationId xmlns:p14="http://schemas.microsoft.com/office/powerpoint/2010/main" val="3431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BED14-8370-4FAA-9591-BCBD8F44D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30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5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81000" y="2226734"/>
            <a:ext cx="65532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54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NEW Accommodation Test/Exam Coordination Process</a:t>
            </a:r>
          </a:p>
          <a:p>
            <a:pPr algn="l">
              <a:lnSpc>
                <a:spcPts val="6820"/>
              </a:lnSpc>
            </a:pPr>
            <a:endParaRPr lang="en-US" sz="6200" spc="124" dirty="0">
              <a:solidFill>
                <a:srgbClr val="F9FFFF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82444" y="482749"/>
            <a:ext cx="9077340" cy="55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Instructor Resources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918CA9C-ABBC-4F68-964C-591A1AB719E3}"/>
              </a:ext>
            </a:extLst>
          </p:cNvPr>
          <p:cNvSpPr txBox="1"/>
          <p:nvPr/>
        </p:nvSpPr>
        <p:spPr>
          <a:xfrm>
            <a:off x="7497922" y="3477511"/>
            <a:ext cx="10409078" cy="12157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Instructor/Student Responsibilities and Instructions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Accommodation Process Flowchart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20477D8-14D2-46D1-B0EF-D7C481BA19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4995364"/>
            <a:ext cx="5306193" cy="32224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8">
            <a:extLst>
              <a:ext uri="{FF2B5EF4-FFF2-40B4-BE49-F238E27FC236}">
                <a16:creationId xmlns:a16="http://schemas.microsoft.com/office/drawing/2014/main" id="{8A07B57F-5C62-4592-BBF9-1DEA6940D422}"/>
              </a:ext>
            </a:extLst>
          </p:cNvPr>
          <p:cNvSpPr txBox="1"/>
          <p:nvPr/>
        </p:nvSpPr>
        <p:spPr>
          <a:xfrm>
            <a:off x="7463286" y="1333500"/>
            <a:ext cx="907734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Academic Services Accessible Learning Services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 page 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E2A6A7DF-69EA-44A1-A0CD-975C8CB3325E}"/>
              </a:ext>
            </a:extLst>
          </p:cNvPr>
          <p:cNvSpPr txBox="1"/>
          <p:nvPr/>
        </p:nvSpPr>
        <p:spPr>
          <a:xfrm>
            <a:off x="7748580" y="8674510"/>
            <a:ext cx="9077340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Test Submission Guide 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AE51DFA-D01F-430E-BC9F-CD676BE2F345}"/>
              </a:ext>
            </a:extLst>
          </p:cNvPr>
          <p:cNvSpPr txBox="1"/>
          <p:nvPr/>
        </p:nvSpPr>
        <p:spPr>
          <a:xfrm>
            <a:off x="7982444" y="2705100"/>
            <a:ext cx="8171956" cy="55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What You Will Find:</a:t>
            </a:r>
          </a:p>
        </p:txBody>
      </p:sp>
    </p:spTree>
    <p:extLst>
      <p:ext uri="{BB962C8B-B14F-4D97-AF65-F5344CB8AC3E}">
        <p14:creationId xmlns:p14="http://schemas.microsoft.com/office/powerpoint/2010/main" val="37108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5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6697" y="2333789"/>
            <a:ext cx="6170734" cy="5232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Faculty Intranet</a:t>
            </a:r>
          </a:p>
          <a:p>
            <a:pPr algn="l">
              <a:lnSpc>
                <a:spcPts val="6820"/>
              </a:lnSpc>
            </a:pPr>
            <a:endParaRPr lang="en-US" sz="6200" spc="124" dirty="0">
              <a:solidFill>
                <a:srgbClr val="F9FFFF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6820"/>
              </a:lnSpc>
            </a:pPr>
            <a:endParaRPr lang="en-US" sz="6200" spc="124" dirty="0">
              <a:solidFill>
                <a:srgbClr val="F9FFFF"/>
              </a:solidFill>
              <a:latin typeface="Arial Black" panose="020B0A04020102020204" pitchFamily="34" charset="0"/>
            </a:endParaRPr>
          </a:p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NEW FEATURES!!!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82444" y="482749"/>
            <a:ext cx="8171956" cy="5530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Making Your Life Easier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7610460" y="1340495"/>
            <a:ext cx="9077340" cy="7155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My.GuelphHumber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new portal for instructors that provides easy access to forms and information.  It provides access to the following:</a:t>
            </a:r>
          </a:p>
          <a:p>
            <a:pPr marL="1485900" lvl="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Forms</a:t>
            </a:r>
          </a:p>
          <a:p>
            <a:pPr marL="1485900" lvl="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 &amp; Announcements</a:t>
            </a:r>
          </a:p>
          <a:p>
            <a:pPr marL="1485900" lvl="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&amp; Workshops</a:t>
            </a:r>
          </a:p>
          <a:p>
            <a:pPr marL="1485900" lvl="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Test/Exam Submission Portal</a:t>
            </a:r>
          </a:p>
          <a:p>
            <a:pPr marL="1485900" lvl="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Resources</a:t>
            </a:r>
          </a:p>
          <a:p>
            <a:pPr marL="1485900" lvl="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Links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intranet will continue to evolve so send us suggestions for enhancements/changes</a:t>
            </a:r>
          </a:p>
        </p:txBody>
      </p:sp>
    </p:spTree>
    <p:extLst>
      <p:ext uri="{BB962C8B-B14F-4D97-AF65-F5344CB8AC3E}">
        <p14:creationId xmlns:p14="http://schemas.microsoft.com/office/powerpoint/2010/main" val="30449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598721" y="9585710"/>
            <a:ext cx="19717259" cy="1156467"/>
            <a:chOff x="0" y="0"/>
            <a:chExt cx="26289679" cy="154195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41956"/>
            </a:xfrm>
            <a:prstGeom prst="rect">
              <a:avLst/>
            </a:prstGeom>
            <a:solidFill>
              <a:srgbClr val="C204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5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0816" y="266700"/>
            <a:ext cx="9409452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C20430"/>
                </a:solidFill>
                <a:latin typeface="Arial Black" panose="020B0A04020102020204" pitchFamily="34" charset="0"/>
              </a:rPr>
              <a:t>Staffing Changes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22027" y="-190500"/>
            <a:ext cx="2865973" cy="1719584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7244331" y="1181100"/>
            <a:ext cx="10675229" cy="9325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Rafael Perez</a:t>
            </a:r>
            <a:b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Head, Finance and Administration  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LaGrone</a:t>
            </a:r>
            <a:b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Head, Liberal Studies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Leslie Auger </a:t>
            </a:r>
            <a:b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Head, Kinesiology (Welcome back!)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Agnes Coutinho</a:t>
            </a:r>
            <a:b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Program Head, Kinesiology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Olivia </a:t>
            </a:r>
            <a:r>
              <a:rPr lang="en-US" sz="2800" b="1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Boukydis</a:t>
            </a:r>
            <a:b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Program Head, Community Social Services </a:t>
            </a:r>
          </a:p>
          <a:p>
            <a:pPr marL="457200" lvl="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Sheena </a:t>
            </a:r>
            <a:r>
              <a:rPr lang="en-US" sz="2800" b="1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Karia</a:t>
            </a:r>
            <a:b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Administrator, Academic Appointments (Welcome back!)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Genny Chopnikolova </a:t>
            </a:r>
            <a:b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Manager, IQAP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Kelsey Orlando</a:t>
            </a:r>
            <a:b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Advisor, Media &amp; Communication Studies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Joseph </a:t>
            </a:r>
            <a:r>
              <a:rPr lang="en-US" sz="2800" b="1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Italiano</a:t>
            </a:r>
            <a:r>
              <a:rPr lang="en-US" sz="28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Advisor, Justice Studies (L-Z)</a:t>
            </a:r>
          </a:p>
          <a:p>
            <a:pPr>
              <a:spcAft>
                <a:spcPts val="600"/>
              </a:spcAft>
            </a:pPr>
            <a:endParaRPr lang="en-US" sz="28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050421" y="19434"/>
            <a:ext cx="2403073" cy="2403073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-19050" y="-609600"/>
            <a:ext cx="3264779" cy="10195310"/>
          </a:xfrm>
          <a:prstGeom prst="rect">
            <a:avLst/>
          </a:prstGeom>
          <a:solidFill>
            <a:srgbClr val="000033"/>
          </a:solid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598721" y="9585710"/>
            <a:ext cx="19717259" cy="1156467"/>
            <a:chOff x="0" y="0"/>
            <a:chExt cx="26289679" cy="154195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41956"/>
            </a:xfrm>
            <a:prstGeom prst="rect">
              <a:avLst/>
            </a:prstGeom>
            <a:solidFill>
              <a:srgbClr val="C204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5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070816" y="266700"/>
            <a:ext cx="9409452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endParaRPr lang="en-US" sz="6200" spc="124" dirty="0">
              <a:solidFill>
                <a:srgbClr val="C2043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22027" y="-190500"/>
            <a:ext cx="2865973" cy="1719584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7696199" y="2171700"/>
            <a:ext cx="10261313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endParaRPr lang="en-US" sz="28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June, Brampton City Council unanimously voted in favor of authorizing municipal officials to explore a relocation of the University of Guelph-Humber to Brampton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preparation for those discussions, the leadership teams of the University of Guelph, Humber ITAL, and the University of Guelph-Humber are working to build a case that will be presented to Brampton City officials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case will detail the elements of our academic vision for a potential Brampton campus  -- i.e., programs, course delivery, enrolment, student services, etc.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final, definitive decision has been made to go to Brampton – that decision will depend on the discussions with Brampton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8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8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-6965088" y="-3048000"/>
            <a:ext cx="6311906" cy="26944748"/>
          </a:xfrm>
          <a:prstGeom prst="rect">
            <a:avLst/>
          </a:prstGeom>
          <a:solidFill>
            <a:srgbClr val="000033"/>
          </a:solid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88F70F-05CC-4572-B314-832CABB16BEE}"/>
              </a:ext>
            </a:extLst>
          </p:cNvPr>
          <p:cNvSpPr txBox="1"/>
          <p:nvPr/>
        </p:nvSpPr>
        <p:spPr>
          <a:xfrm>
            <a:off x="7924800" y="571500"/>
            <a:ext cx="6870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Brampton</a:t>
            </a:r>
            <a:r>
              <a:rPr lang="en-US" dirty="0"/>
              <a:t> </a:t>
            </a:r>
            <a:endParaRPr lang="en-CA" dirty="0"/>
          </a:p>
        </p:txBody>
      </p:sp>
      <p:pic>
        <p:nvPicPr>
          <p:cNvPr id="1026" name="Picture 2" descr="Visit Brampton: Best of Brampton, Toronto Travel 2021 | Expedia Tourism">
            <a:extLst>
              <a:ext uri="{FF2B5EF4-FFF2-40B4-BE49-F238E27FC236}">
                <a16:creationId xmlns:a16="http://schemas.microsoft.com/office/drawing/2014/main" id="{287DB9AC-7B8D-478F-9B98-7DF64960D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6" y="1638300"/>
            <a:ext cx="6629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39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40768" y="-765516"/>
            <a:ext cx="19601351" cy="3222375"/>
          </a:xfrm>
          <a:prstGeom prst="rect">
            <a:avLst/>
          </a:prstGeom>
          <a:solidFill>
            <a:srgbClr val="C20430"/>
          </a:solidFill>
        </p:spPr>
      </p:sp>
      <p:sp>
        <p:nvSpPr>
          <p:cNvPr id="3" name="TextBox 3"/>
          <p:cNvSpPr txBox="1"/>
          <p:nvPr/>
        </p:nvSpPr>
        <p:spPr>
          <a:xfrm>
            <a:off x="5858872" y="786338"/>
            <a:ext cx="11143844" cy="87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Fall Events at a Glance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886581" y="2905615"/>
            <a:ext cx="10930291" cy="553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Watch for Fall Instructor Events…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1600200" y="-647700"/>
            <a:ext cx="6591300" cy="11582400"/>
            <a:chOff x="0" y="0"/>
            <a:chExt cx="8788400" cy="1544320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11746" r="11746"/>
            <a:stretch>
              <a:fillRect/>
            </a:stretch>
          </p:blipFill>
          <p:spPr>
            <a:xfrm>
              <a:off x="0" y="0"/>
              <a:ext cx="8788400" cy="76581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l="12105" r="18751"/>
            <a:stretch>
              <a:fillRect/>
            </a:stretch>
          </p:blipFill>
          <p:spPr>
            <a:xfrm>
              <a:off x="0" y="7785100"/>
              <a:ext cx="8788400" cy="765810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-598721" y="9585710"/>
            <a:ext cx="19717259" cy="1156467"/>
            <a:chOff x="0" y="0"/>
            <a:chExt cx="26289679" cy="1541956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26289679" cy="1541956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8668156" y="206375"/>
              <a:ext cx="15142539" cy="35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14" name="TextBox 5"/>
          <p:cNvSpPr txBox="1"/>
          <p:nvPr/>
        </p:nvSpPr>
        <p:spPr>
          <a:xfrm>
            <a:off x="5858872" y="4008713"/>
            <a:ext cx="11895728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Amplify Your Online Activities</a:t>
            </a:r>
            <a:r>
              <a:rPr lang="en-US" sz="20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Tues. Sept. 14 (10am-11am)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 Learning Services Info Session</a:t>
            </a:r>
            <a:r>
              <a:rPr lang="en-US" sz="20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Tues. Sept. 21 (10am-11am)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Check In</a:t>
            </a:r>
            <a:r>
              <a:rPr lang="en-US" sz="20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Wed., Oct. 6 (10am-11am)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Instructor Town Hall</a:t>
            </a:r>
            <a:r>
              <a:rPr lang="en-US" sz="20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Wed. Oct. 20 (11am-12pm)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Finals Check In</a:t>
            </a:r>
            <a:r>
              <a:rPr lang="en-US" sz="20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Wed. Nov. 24 (10am-11am)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838965" y="8277838"/>
            <a:ext cx="2327501" cy="13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98721" y="9585710"/>
            <a:ext cx="19717259" cy="1156467"/>
            <a:chOff x="0" y="0"/>
            <a:chExt cx="26289679" cy="1541956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26289679" cy="1541956"/>
            </a:xfrm>
            <a:prstGeom prst="rect">
              <a:avLst/>
            </a:prstGeom>
            <a:solidFill>
              <a:srgbClr val="C2043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8668156" y="206375"/>
              <a:ext cx="15142539" cy="35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450254" y="3722236"/>
            <a:ext cx="11387491" cy="581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515827" y="2254562"/>
            <a:ext cx="11256344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 spc="224" dirty="0">
                <a:solidFill>
                  <a:srgbClr val="FFFFFF"/>
                </a:solidFill>
                <a:latin typeface="Arial Black" panose="020B0A04020102020204" pitchFamily="34" charset="0"/>
              </a:rPr>
              <a:t>Thank You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79" y="202362"/>
            <a:ext cx="2547145" cy="1349987"/>
          </a:xfrm>
          <a:prstGeom prst="rect">
            <a:avLst/>
          </a:prstGeom>
        </p:spPr>
      </p:pic>
      <p:sp>
        <p:nvSpPr>
          <p:cNvPr id="11" name="TextBox 7"/>
          <p:cNvSpPr txBox="1"/>
          <p:nvPr/>
        </p:nvSpPr>
        <p:spPr>
          <a:xfrm>
            <a:off x="4181316" y="2678359"/>
            <a:ext cx="10625491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spc="420" dirty="0">
                <a:solidFill>
                  <a:srgbClr val="C20430"/>
                </a:solidFill>
                <a:latin typeface="Arial Rounded MT Bold" panose="020F0704030504030204" pitchFamily="34" charset="0"/>
              </a:rPr>
              <a:t>As always, thank you for all that you do in support of our students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4039543" y="6442260"/>
            <a:ext cx="10625491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 spc="420" dirty="0">
                <a:solidFill>
                  <a:srgbClr val="C20430"/>
                </a:solidFill>
                <a:latin typeface="Arial Rounded MT Bold" panose="020F0704030504030204" pitchFamily="34" charset="0"/>
              </a:rPr>
              <a:t>George Bragues, Interim Vice-Provost</a:t>
            </a:r>
            <a:br>
              <a:rPr lang="en-US" sz="2800" spc="420" dirty="0">
                <a:solidFill>
                  <a:srgbClr val="C20430"/>
                </a:solidFill>
                <a:latin typeface="Arial Rounded MT Bold" panose="020F0704030504030204" pitchFamily="34" charset="0"/>
              </a:rPr>
            </a:br>
            <a:endParaRPr lang="en-US" sz="2800" spc="420" dirty="0">
              <a:solidFill>
                <a:srgbClr val="C2043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text, outdoor object, vector graphics&#10;&#10;Description automatically generated">
            <a:extLst>
              <a:ext uri="{FF2B5EF4-FFF2-40B4-BE49-F238E27FC236}">
                <a16:creationId xmlns:a16="http://schemas.microsoft.com/office/drawing/2014/main" id="{3500AEF0-1ED0-4F7F-8323-84554F8CF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86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F9F68F-FC13-4DFC-8A6E-DF3BA6390037}"/>
              </a:ext>
            </a:extLst>
          </p:cNvPr>
          <p:cNvSpPr txBox="1"/>
          <p:nvPr/>
        </p:nvSpPr>
        <p:spPr>
          <a:xfrm>
            <a:off x="1752600" y="1034683"/>
            <a:ext cx="147828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dirty="0">
                <a:solidFill>
                  <a:srgbClr val="0047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for the Facilitators?</a:t>
            </a:r>
          </a:p>
          <a:p>
            <a:pPr algn="ctr"/>
            <a:endParaRPr lang="en-CA" sz="4400" b="1" dirty="0">
              <a:solidFill>
                <a:srgbClr val="0047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george.bragues@guelphhumber.ca</a:t>
            </a:r>
          </a:p>
          <a:p>
            <a:pPr algn="ctr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rafael.perez@guelphhumber.ca </a:t>
            </a:r>
          </a:p>
          <a:p>
            <a:pPr algn="ctr"/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8800" b="1" dirty="0">
                <a:solidFill>
                  <a:srgbClr val="0047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Questions?</a:t>
            </a:r>
          </a:p>
          <a:p>
            <a:pPr algn="ctr"/>
            <a:endParaRPr lang="en-CA" sz="4400" b="1" dirty="0">
              <a:solidFill>
                <a:srgbClr val="0047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  <a:t>academicservices@guelphhumber.ca</a:t>
            </a:r>
          </a:p>
        </p:txBody>
      </p:sp>
    </p:spTree>
    <p:extLst>
      <p:ext uri="{BB962C8B-B14F-4D97-AF65-F5344CB8AC3E}">
        <p14:creationId xmlns:p14="http://schemas.microsoft.com/office/powerpoint/2010/main" val="4082330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text, honeycomb, outdoor object&#10;&#10;Description automatically generated">
            <a:extLst>
              <a:ext uri="{FF2B5EF4-FFF2-40B4-BE49-F238E27FC236}">
                <a16:creationId xmlns:a16="http://schemas.microsoft.com/office/drawing/2014/main" id="{F525AFC2-B5DD-4AAD-B97F-7BE1DE6C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8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46229" y="8977804"/>
            <a:ext cx="19580459" cy="1917722"/>
          </a:xfrm>
          <a:prstGeom prst="rect">
            <a:avLst/>
          </a:prstGeom>
          <a:solidFill>
            <a:srgbClr val="C20430"/>
          </a:solidFill>
        </p:spPr>
      </p:sp>
      <p:sp>
        <p:nvSpPr>
          <p:cNvPr id="3" name="TextBox 3"/>
          <p:cNvSpPr txBox="1"/>
          <p:nvPr/>
        </p:nvSpPr>
        <p:spPr>
          <a:xfrm>
            <a:off x="1212125" y="4368143"/>
            <a:ext cx="15863749" cy="1234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 b="1" dirty="0">
                <a:solidFill>
                  <a:srgbClr val="000033"/>
                </a:solidFill>
                <a:latin typeface="Arial Black" panose="020B0A04020102020204" pitchFamily="34" charset="0"/>
              </a:rPr>
              <a:t>Instructor Orientation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56791" y="2990053"/>
            <a:ext cx="12539584" cy="110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b="0" spc="447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</a:t>
            </a:r>
            <a:r>
              <a:rPr lang="en-US" sz="3199" spc="447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3199" b="0" spc="447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</a:t>
            </a:r>
          </a:p>
          <a:p>
            <a:pPr algn="ctr">
              <a:lnSpc>
                <a:spcPts val="4479"/>
              </a:lnSpc>
            </a:pPr>
            <a:r>
              <a:rPr lang="en-US" sz="3199" spc="447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New and Returning Instructors</a:t>
            </a:r>
            <a:endParaRPr lang="en-US" sz="3199" b="0" spc="447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90800" y="9148003"/>
            <a:ext cx="13408900" cy="424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4400" spc="120" dirty="0">
                <a:solidFill>
                  <a:srgbClr val="F9FFFF"/>
                </a:solidFill>
                <a:latin typeface="Arial Narrow" panose="020B0606020202030204" pitchFamily="34" charset="0"/>
              </a:rPr>
              <a:t>George Bragues, Interim Vice-Provost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8099" y="236097"/>
            <a:ext cx="5192219" cy="3115331"/>
          </a:xfrm>
          <a:prstGeom prst="rect">
            <a:avLst/>
          </a:prstGeom>
        </p:spPr>
      </p:pic>
      <p:sp>
        <p:nvSpPr>
          <p:cNvPr id="7" name="TextBox 4"/>
          <p:cNvSpPr txBox="1"/>
          <p:nvPr/>
        </p:nvSpPr>
        <p:spPr>
          <a:xfrm>
            <a:off x="2874207" y="5479684"/>
            <a:ext cx="12539584" cy="1103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199" spc="447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“HOPE– Heroic, Optimistic, Persevering and Empathetic”</a:t>
            </a:r>
            <a:endParaRPr lang="en-US" sz="3199" b="0" spc="447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69744" y="-409659"/>
            <a:ext cx="19601351" cy="3768835"/>
          </a:xfrm>
          <a:prstGeom prst="rect">
            <a:avLst/>
          </a:prstGeom>
          <a:solidFill>
            <a:srgbClr val="00003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62341" r="9816"/>
          <a:stretch>
            <a:fillRect/>
          </a:stretch>
        </p:blipFill>
        <p:spPr>
          <a:xfrm>
            <a:off x="-598721" y="-857250"/>
            <a:ext cx="5005885" cy="120015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58872" y="1166540"/>
            <a:ext cx="11143844" cy="87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An Overview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105400" y="3714709"/>
            <a:ext cx="11538876" cy="1428792"/>
            <a:chOff x="-1004629" y="-610222"/>
            <a:chExt cx="15385169" cy="3064545"/>
          </a:xfrm>
        </p:grpSpPr>
        <p:sp>
          <p:nvSpPr>
            <p:cNvPr id="6" name="TextBox 6"/>
            <p:cNvSpPr txBox="1"/>
            <p:nvPr/>
          </p:nvSpPr>
          <p:spPr>
            <a:xfrm flipV="1">
              <a:off x="722571" y="1655960"/>
              <a:ext cx="13657969" cy="7983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42900" indent="-342900">
                <a:lnSpc>
                  <a:spcPts val="3206"/>
                </a:lnSpc>
                <a:spcAft>
                  <a:spcPts val="1800"/>
                </a:spcAft>
                <a:buFont typeface="Arial" panose="020B0604020202020204" pitchFamily="34" charset="0"/>
                <a:buChar char="•"/>
              </a:pPr>
              <a:endParaRPr lang="en-US" sz="3200" spc="20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1004629" y="-610222"/>
              <a:ext cx="14573722" cy="1292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r>
                <a:rPr lang="en-US" sz="4800" b="1" spc="179" dirty="0">
                  <a:solidFill>
                    <a:srgbClr val="C20430"/>
                  </a:solidFill>
                  <a:latin typeface="Arial Rounded MT Bold" panose="020F0704030504030204" pitchFamily="34" charset="0"/>
                </a:rPr>
                <a:t>University of Guelph-Humber</a:t>
              </a:r>
              <a:endParaRPr lang="en-US" sz="4800" b="1" spc="179" dirty="0">
                <a:solidFill>
                  <a:srgbClr val="C20430"/>
                </a:solidFill>
                <a:latin typeface="Montserrat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598721" y="9585710"/>
            <a:ext cx="19717259" cy="1156467"/>
            <a:chOff x="0" y="0"/>
            <a:chExt cx="26289679" cy="1541956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26289679" cy="1541956"/>
            </a:xfrm>
            <a:prstGeom prst="rect">
              <a:avLst/>
            </a:prstGeom>
            <a:solidFill>
              <a:srgbClr val="C2043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8668156" y="206375"/>
              <a:ext cx="15142539" cy="35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spc="128">
                  <a:solidFill>
                    <a:srgbClr val="FFE3DE"/>
                  </a:solidFill>
                  <a:latin typeface="Montserrat Light"/>
                </a:rPr>
                <a:t>University of  Guelph-Humber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219395" y="8337824"/>
            <a:ext cx="2079811" cy="12478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05400" y="4639475"/>
            <a:ext cx="98298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of its kind. Launched in 2002 with </a:t>
            </a:r>
            <a:b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 students in response to ‘double cohort’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credential from two of Canada’s leading post-secondary institutions, </a:t>
            </a:r>
            <a:b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Guelph and Humber College ITAL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years of full-time studies, in one location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class environment with focus on work integrated learning/experiential learning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5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6697" y="2333789"/>
            <a:ext cx="6170734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Where are we now?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7961662" y="1361771"/>
            <a:ext cx="8521743" cy="8448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18872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2021</a:t>
            </a:r>
          </a:p>
          <a:p>
            <a:pPr marL="918972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3200" spc="21" dirty="0">
                <a:latin typeface="Arial" panose="020B0604020202020204" pitchFamily="34" charset="0"/>
                <a:cs typeface="Arial" panose="020B0604020202020204" pitchFamily="34" charset="0"/>
              </a:rPr>
              <a:t>5,000 students</a:t>
            </a:r>
          </a:p>
          <a:p>
            <a:pPr marL="918972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latin typeface="Arial" panose="020B0604020202020204" pitchFamily="34" charset="0"/>
                <a:cs typeface="Arial" panose="020B0604020202020204" pitchFamily="34" charset="0"/>
              </a:rPr>
              <a:t>81% FT, 19% PT</a:t>
            </a:r>
          </a:p>
          <a:p>
            <a:pPr marL="918972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latin typeface="Arial" panose="020B0604020202020204" pitchFamily="34" charset="0"/>
                <a:cs typeface="Arial" panose="020B0604020202020204" pitchFamily="34" charset="0"/>
              </a:rPr>
              <a:t>52 International students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Program Areas (7 Programs + Electives)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1-2 (88-90%)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1-4 (80%) </a:t>
            </a:r>
          </a:p>
          <a:p>
            <a:pPr lvl="1">
              <a:spcAft>
                <a:spcPts val="1800"/>
              </a:spcAft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6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02" y="6343011"/>
            <a:ext cx="2286000" cy="228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48" y="3118511"/>
            <a:ext cx="2286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51" y="4686300"/>
            <a:ext cx="2286000" cy="2286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598721" y="9585710"/>
            <a:ext cx="19717259" cy="1156467"/>
            <a:chOff x="0" y="0"/>
            <a:chExt cx="26289679" cy="1541956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41956"/>
            </a:xfrm>
            <a:prstGeom prst="rect">
              <a:avLst/>
            </a:prstGeom>
            <a:solidFill>
              <a:srgbClr val="C2043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5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86600" y="1337567"/>
            <a:ext cx="10010272" cy="1920501"/>
            <a:chOff x="-196710" y="373843"/>
            <a:chExt cx="12216859" cy="1958067"/>
          </a:xfrm>
        </p:grpSpPr>
        <p:sp>
          <p:nvSpPr>
            <p:cNvPr id="7" name="TextBox 7"/>
            <p:cNvSpPr txBox="1"/>
            <p:nvPr/>
          </p:nvSpPr>
          <p:spPr>
            <a:xfrm>
              <a:off x="-196710" y="373843"/>
              <a:ext cx="12216859" cy="17781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20"/>
                </a:lnSpc>
              </a:pPr>
              <a:r>
                <a:rPr lang="en-US" sz="6200" spc="124" dirty="0">
                  <a:solidFill>
                    <a:srgbClr val="C20430"/>
                  </a:solidFill>
                  <a:latin typeface="Arial Black" panose="020B0A04020102020204" pitchFamily="34" charset="0"/>
                </a:rPr>
                <a:t>8 Program Areas &amp; Support Staff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9061" y="1768055"/>
              <a:ext cx="10306522" cy="5638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680"/>
                </a:lnSpc>
              </a:pPr>
              <a:endPara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422027" y="0"/>
            <a:ext cx="2865973" cy="1719584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7086600" y="3475423"/>
            <a:ext cx="10896600" cy="55553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Naila Charles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Courses/Electives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Tatjana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Susa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Social Services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Nalini Sawh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Childhood Studies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TBA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Studies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Pearl Rossouw</a:t>
            </a:r>
            <a:endParaRPr lang="en-US" sz="3200" b="1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Kinesiology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Bobby </a:t>
            </a:r>
            <a:r>
              <a:rPr lang="en-US" sz="32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Karmakar</a:t>
            </a: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&amp; Communication Studies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Zoryana Harasymyak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Alanna McKay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451" y="1382525"/>
            <a:ext cx="22860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1" y="3111171"/>
            <a:ext cx="2286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6000" cy="2286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884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50635" y="-359599"/>
            <a:ext cx="7765836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16697" y="2333789"/>
            <a:ext cx="6170734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Planning for the Year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68590" y="362879"/>
            <a:ext cx="9132770" cy="572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b="1" spc="179" dirty="0">
                <a:solidFill>
                  <a:srgbClr val="000033"/>
                </a:solidFill>
                <a:latin typeface="Arial Rounded MT Bold" panose="020F0704030504030204" pitchFamily="34" charset="0"/>
              </a:rPr>
              <a:t>A Transitional Fall Semester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7696200" y="1285656"/>
            <a:ext cx="9997163" cy="9202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very challenging school year for which to plan – uncertainty during spring/summer about what the public health regulations would be come September  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also had divergent preferences for in-person vs. online classes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expectation that bulk of Ontario population would be fully vaccinated by August, we planned for substantial level of in-person class activity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student’s divergent preferences, we also made plans to offer students with online options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 of this planning for F21: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 of sections with in-person (F2F or </a:t>
            </a:r>
            <a:r>
              <a:rPr lang="en-US" sz="2400" spc="21" dirty="0" err="1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HyFlex</a:t>
            </a:r>
            <a:r>
              <a:rPr lang="en-US" sz="24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51% of sections with DE or alternate/remote delivery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Orientation: All on-line using small groups to connect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Convocation: to be held in October for all annuals cohorts that did not receive an in-person ceremony</a:t>
            </a:r>
          </a:p>
          <a:p>
            <a:pPr lvl="2">
              <a:spcAft>
                <a:spcPts val="1800"/>
              </a:spcAft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61475" y="-264022"/>
            <a:ext cx="7676676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8200" y="2410145"/>
            <a:ext cx="6170734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COVID Impacts Planning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7924800" y="1500477"/>
            <a:ext cx="9451519" cy="8710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the Multiple Types of Class Deliveries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Services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Students with Accommodations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Advising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 Enrichment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placement 100-850 hours of work placement over studies</a:t>
            </a:r>
          </a:p>
          <a:p>
            <a:pPr marL="1028700" lvl="1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Undergraduate research experience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Internationalization strategy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12C8B-3277-484F-BB21-7B1C23178A44}"/>
              </a:ext>
            </a:extLst>
          </p:cNvPr>
          <p:cNvSpPr txBox="1"/>
          <p:nvPr/>
        </p:nvSpPr>
        <p:spPr>
          <a:xfrm>
            <a:off x="7824192" y="462593"/>
            <a:ext cx="9134856" cy="576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4 Primary Areas of Focus</a:t>
            </a:r>
          </a:p>
        </p:txBody>
      </p:sp>
    </p:spTree>
    <p:extLst>
      <p:ext uri="{BB962C8B-B14F-4D97-AF65-F5344CB8AC3E}">
        <p14:creationId xmlns:p14="http://schemas.microsoft.com/office/powerpoint/2010/main" val="19047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61475" y="-264022"/>
            <a:ext cx="7676676" cy="11006199"/>
          </a:xfrm>
          <a:prstGeom prst="rect">
            <a:avLst/>
          </a:prstGeom>
          <a:solidFill>
            <a:srgbClr val="C20430"/>
          </a:solidFill>
        </p:spPr>
      </p:sp>
      <p:grpSp>
        <p:nvGrpSpPr>
          <p:cNvPr id="3" name="Group 3"/>
          <p:cNvGrpSpPr/>
          <p:nvPr/>
        </p:nvGrpSpPr>
        <p:grpSpPr>
          <a:xfrm>
            <a:off x="-598721" y="9572316"/>
            <a:ext cx="19717259" cy="1169861"/>
            <a:chOff x="0" y="0"/>
            <a:chExt cx="26289679" cy="155981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6289679" cy="1559815"/>
            </a:xfrm>
            <a:prstGeom prst="rect">
              <a:avLst/>
            </a:prstGeom>
            <a:solidFill>
              <a:srgbClr val="000033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8668156" y="206375"/>
              <a:ext cx="15142539" cy="377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1600" b="1" spc="128">
                  <a:solidFill>
                    <a:srgbClr val="F9FFFF"/>
                  </a:solidFill>
                  <a:latin typeface="Montserrat Light"/>
                </a:rPr>
                <a:t>University of Guelph-Humber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8200" y="2410145"/>
            <a:ext cx="6170734" cy="2616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20"/>
              </a:lnSpc>
            </a:pPr>
            <a:r>
              <a:rPr lang="en-US" sz="6200" spc="124" dirty="0">
                <a:solidFill>
                  <a:srgbClr val="F9FFFF"/>
                </a:solidFill>
                <a:latin typeface="Arial Black" panose="020B0A04020102020204" pitchFamily="34" charset="0"/>
              </a:rPr>
              <a:t>Traditional Face-to-Face (F2F)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6609" y="199531"/>
            <a:ext cx="3128941" cy="165833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8016520" y="1847479"/>
            <a:ext cx="9451519" cy="10449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accord with July 16 memo from Ministry of Colleges and Universities, we will be offering classes with in-person audience at normal capacity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 mandatory; masks and face coverings will still be required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Microphones available to instructors so they can enhance voice projection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Monitors on each floor to ensure compliance with public health regulations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rooms and building properly ventilated – plant wall very helpful!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spc="21" dirty="0">
                <a:solidFill>
                  <a:srgbClr val="000033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Extensive cleaning on campus</a:t>
            </a:r>
            <a:endParaRPr lang="en-US" sz="3200" dirty="0">
              <a:latin typeface="Helvetica"/>
              <a:ea typeface="+mn-lt"/>
              <a:cs typeface="Helvetica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spc="21" dirty="0">
              <a:solidFill>
                <a:srgbClr val="00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12C8B-3277-484F-BB21-7B1C23178A44}"/>
              </a:ext>
            </a:extLst>
          </p:cNvPr>
          <p:cNvSpPr txBox="1"/>
          <p:nvPr/>
        </p:nvSpPr>
        <p:spPr>
          <a:xfrm>
            <a:off x="7824192" y="462593"/>
            <a:ext cx="913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Normal Capacity within Public Health Guidelines</a:t>
            </a:r>
          </a:p>
        </p:txBody>
      </p:sp>
    </p:spTree>
    <p:extLst>
      <p:ext uri="{BB962C8B-B14F-4D97-AF65-F5344CB8AC3E}">
        <p14:creationId xmlns:p14="http://schemas.microsoft.com/office/powerpoint/2010/main" val="164318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958DEDC2D5C4DB9775EE4566BB966" ma:contentTypeVersion="12" ma:contentTypeDescription="Create a new document." ma:contentTypeScope="" ma:versionID="83cd5f5d4710f929188c4643642b0aae">
  <xsd:schema xmlns:xsd="http://www.w3.org/2001/XMLSchema" xmlns:xs="http://www.w3.org/2001/XMLSchema" xmlns:p="http://schemas.microsoft.com/office/2006/metadata/properties" xmlns:ns3="471cef36-82b7-4951-946c-7d484f1f0794" xmlns:ns4="4152e4b0-9273-4eb3-9219-cbfd475533bd" targetNamespace="http://schemas.microsoft.com/office/2006/metadata/properties" ma:root="true" ma:fieldsID="3901bbab2e1f0c5f629c31eb272f1e2b" ns3:_="" ns4:_="">
    <xsd:import namespace="471cef36-82b7-4951-946c-7d484f1f0794"/>
    <xsd:import namespace="4152e4b0-9273-4eb3-9219-cbfd475533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cef36-82b7-4951-946c-7d484f1f0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2e4b0-9273-4eb3-9219-cbfd475533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393DC1-07BA-4372-9448-DCB4C36F3C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1cef36-82b7-4951-946c-7d484f1f0794"/>
    <ds:schemaRef ds:uri="4152e4b0-9273-4eb3-9219-cbfd475533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AFEF4C-9167-45AF-A443-A27FE43AA4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0CC3CAD-7119-418A-9199-C5D131D287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1561</Words>
  <Application>Microsoft Office PowerPoint</Application>
  <PresentationFormat>Custom</PresentationFormat>
  <Paragraphs>280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Courier New</vt:lpstr>
      <vt:lpstr>Helvetica</vt:lpstr>
      <vt:lpstr>Arial</vt:lpstr>
      <vt:lpstr>Montserrat Light</vt:lpstr>
      <vt:lpstr>Montserrat</vt:lpstr>
      <vt:lpstr>Arial Narrow</vt:lpstr>
      <vt:lpstr>Arial Rounded MT Bold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1</dc:title>
  <dc:creator>Margaret Arent</dc:creator>
  <cp:lastModifiedBy>Alicia Sam</cp:lastModifiedBy>
  <cp:revision>152</cp:revision>
  <dcterms:created xsi:type="dcterms:W3CDTF">2006-08-16T00:00:00Z</dcterms:created>
  <dcterms:modified xsi:type="dcterms:W3CDTF">2021-08-31T01:05:43Z</dcterms:modified>
  <dc:identifier>DADhJlJKFaE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0x010100F2A958DEDC2D5C4DB9775EE4566BB966</vt:lpwstr>
  </property>
</Properties>
</file>